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18"/>
  </p:notesMasterIdLst>
  <p:sldIdLst>
    <p:sldId id="256" r:id="rId5"/>
    <p:sldId id="257" r:id="rId6"/>
    <p:sldId id="259" r:id="rId7"/>
    <p:sldId id="258" r:id="rId8"/>
    <p:sldId id="260" r:id="rId9"/>
    <p:sldId id="268" r:id="rId10"/>
    <p:sldId id="262" r:id="rId11"/>
    <p:sldId id="263" r:id="rId12"/>
    <p:sldId id="264" r:id="rId13"/>
    <p:sldId id="265" r:id="rId14"/>
    <p:sldId id="267" r:id="rId15"/>
    <p:sldId id="266" r:id="rId16"/>
    <p:sldId id="261"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9299C8-BDFB-471A-9CDE-98A87AFE1725}" v="5" dt="2020-11-23T11:12:42.442"/>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81494" autoAdjust="0"/>
  </p:normalViewPr>
  <p:slideViewPr>
    <p:cSldViewPr snapToGrid="0">
      <p:cViewPr varScale="1">
        <p:scale>
          <a:sx n="93" d="100"/>
          <a:sy n="93" d="100"/>
        </p:scale>
        <p:origin x="121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9A7A08-B339-4CF8-B7FC-62380F2E17DB}" type="datetimeFigureOut">
              <a:rPr lang="nl-NL" smtClean="0"/>
              <a:t>23-11-2020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7C5A9D-E828-48E3-BDA2-9AE6997A0B74}" type="slidenum">
              <a:rPr lang="nl-NL" smtClean="0"/>
              <a:t>‹nr.›</a:t>
            </a:fld>
            <a:endParaRPr lang="nl-NL"/>
          </a:p>
        </p:txBody>
      </p:sp>
    </p:spTree>
    <p:extLst>
      <p:ext uri="{BB962C8B-B14F-4D97-AF65-F5344CB8AC3E}">
        <p14:creationId xmlns:p14="http://schemas.microsoft.com/office/powerpoint/2010/main" val="2165832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ED7C5A9D-E828-48E3-BDA2-9AE6997A0B74}" type="slidenum">
              <a:rPr lang="nl-NL" smtClean="0"/>
              <a:t>1</a:t>
            </a:fld>
            <a:endParaRPr lang="nl-NL"/>
          </a:p>
        </p:txBody>
      </p:sp>
    </p:spTree>
    <p:extLst>
      <p:ext uri="{BB962C8B-B14F-4D97-AF65-F5344CB8AC3E}">
        <p14:creationId xmlns:p14="http://schemas.microsoft.com/office/powerpoint/2010/main" val="3720320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spcBef>
                <a:spcPct val="0"/>
              </a:spcBef>
            </a:pPr>
            <a:r>
              <a:rPr lang="nl-NL" altLang="nl-NL" dirty="0"/>
              <a:t>Klaver</a:t>
            </a:r>
            <a:r>
              <a:rPr lang="nl-NL" altLang="nl-NL" baseline="0" dirty="0"/>
              <a:t> Trije </a:t>
            </a:r>
            <a:r>
              <a:rPr lang="nl-NL" altLang="nl-NL" dirty="0"/>
              <a:t>is zich ervan bewust dat sociale media een onlosmakelijk onderdeel zijn van de huidige samenleving en de leefomgeving van haar leerlingen, hun ouders en andere belanghebbenden zoals o.a. omwonenden en de gemeente. </a:t>
            </a:r>
          </a:p>
          <a:p>
            <a:pPr>
              <a:spcBef>
                <a:spcPct val="0"/>
              </a:spcBef>
            </a:pPr>
            <a:r>
              <a:rPr lang="nl-NL" altLang="nl-NL" dirty="0"/>
              <a:t>Klaver Trije ziet het als haar verantwoordelijkheid om kinderen te leren de voordelen van sociale media te benutten alsmede de nadelen bespreekbaar te maken. Bovendien zien wij de kansen die sociale media bieden om Klaver Trije te profileren in haar markt en om de communicatie met belanghebbenden toegankelijker en interactiever te maken.</a:t>
            </a:r>
          </a:p>
          <a:p>
            <a:pPr>
              <a:spcBef>
                <a:spcPct val="0"/>
              </a:spcBef>
            </a:pPr>
            <a:r>
              <a:rPr lang="nl-NL" altLang="nl-NL" dirty="0"/>
              <a:t>&lt;Klaver Trije&gt;biedt haar leerkrachten voldoende mogelijkheid (tijd, budget) om kennis van sociale media en de manier waarop deze ingezet kan worden in de leerontwikkeling, op peil te houden. </a:t>
            </a:r>
          </a:p>
          <a:p>
            <a:pPr>
              <a:spcBef>
                <a:spcPct val="0"/>
              </a:spcBef>
            </a:pPr>
            <a:endParaRPr lang="nl-NL" altLang="nl-NL" dirty="0"/>
          </a:p>
          <a:p>
            <a:endParaRPr lang="nl-NL" dirty="0"/>
          </a:p>
        </p:txBody>
      </p:sp>
      <p:sp>
        <p:nvSpPr>
          <p:cNvPr id="4" name="Tijdelijke aanduiding voor dianummer 3"/>
          <p:cNvSpPr>
            <a:spLocks noGrp="1"/>
          </p:cNvSpPr>
          <p:nvPr>
            <p:ph type="sldNum" sz="quarter" idx="10"/>
          </p:nvPr>
        </p:nvSpPr>
        <p:spPr/>
        <p:txBody>
          <a:bodyPr/>
          <a:lstStyle/>
          <a:p>
            <a:fld id="{ED7C5A9D-E828-48E3-BDA2-9AE6997A0B74}" type="slidenum">
              <a:rPr lang="nl-NL" smtClean="0"/>
              <a:t>6</a:t>
            </a:fld>
            <a:endParaRPr lang="nl-NL"/>
          </a:p>
        </p:txBody>
      </p:sp>
    </p:spTree>
    <p:extLst>
      <p:ext uri="{BB962C8B-B14F-4D97-AF65-F5344CB8AC3E}">
        <p14:creationId xmlns:p14="http://schemas.microsoft.com/office/powerpoint/2010/main" val="1900967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spcBef>
                <a:spcPct val="0"/>
              </a:spcBef>
            </a:pPr>
            <a:r>
              <a:rPr lang="nl-NL" altLang="nl-NL" b="1" dirty="0"/>
              <a:t>Profilering</a:t>
            </a:r>
            <a:endParaRPr lang="nl-NL" altLang="nl-NL" dirty="0"/>
          </a:p>
          <a:p>
            <a:pPr>
              <a:spcBef>
                <a:spcPct val="0"/>
              </a:spcBef>
            </a:pPr>
            <a:r>
              <a:rPr lang="nl-NL" altLang="nl-NL" dirty="0"/>
              <a:t>Klaver Trije zet berichtgeving op sociale media in met het doel om positieve informatie te verspreiden over de (activiteiten) van Klaver Trije of organisatie;</a:t>
            </a:r>
          </a:p>
          <a:p>
            <a:pPr>
              <a:spcBef>
                <a:spcPct val="0"/>
              </a:spcBef>
            </a:pPr>
            <a:r>
              <a:rPr lang="nl-NL" altLang="nl-NL" dirty="0"/>
              <a:t>Klaver Trije monitort sociale media actief om de ervaringen van leerlingen en andere belanghebbenden met Klaver Trije te vernemen;</a:t>
            </a:r>
          </a:p>
          <a:p>
            <a:pPr>
              <a:spcBef>
                <a:spcPct val="0"/>
              </a:spcBef>
            </a:pPr>
            <a:r>
              <a:rPr lang="nl-NL" altLang="nl-NL" dirty="0"/>
              <a:t>Klaver Trije gaat naar aanleiding van deze ervaringen ‘in real life’ in gesprek om, waar mogelijk, de goede punten te versterken en de zwakke te verbeteren. Behalve in geval van onjuistheden wordt op negatieve discussies niet gereageerd via sociale media;</a:t>
            </a:r>
          </a:p>
          <a:p>
            <a:pPr>
              <a:spcBef>
                <a:spcPct val="0"/>
              </a:spcBef>
            </a:pPr>
            <a:r>
              <a:rPr lang="nl-NL" altLang="nl-NL" dirty="0"/>
              <a:t>Klaver Trije vraagt toestemming van ouders voor het publiceren van foto-, film- en geluidsopnamen van schoolgerelateerde situaties (projectweek, schoolreisje etc.) op sociale media. </a:t>
            </a:r>
          </a:p>
          <a:p>
            <a:pPr>
              <a:spcBef>
                <a:spcPct val="0"/>
              </a:spcBef>
            </a:pPr>
            <a:endParaRPr lang="nl-NL" altLang="nl-NL" dirty="0"/>
          </a:p>
          <a:p>
            <a:endParaRPr lang="nl-NL" dirty="0"/>
          </a:p>
        </p:txBody>
      </p:sp>
      <p:sp>
        <p:nvSpPr>
          <p:cNvPr id="4" name="Tijdelijke aanduiding voor dianummer 3"/>
          <p:cNvSpPr>
            <a:spLocks noGrp="1"/>
          </p:cNvSpPr>
          <p:nvPr>
            <p:ph type="sldNum" sz="quarter" idx="10"/>
          </p:nvPr>
        </p:nvSpPr>
        <p:spPr/>
        <p:txBody>
          <a:bodyPr/>
          <a:lstStyle/>
          <a:p>
            <a:fld id="{ED7C5A9D-E828-48E3-BDA2-9AE6997A0B74}" type="slidenum">
              <a:rPr lang="nl-NL" smtClean="0"/>
              <a:t>7</a:t>
            </a:fld>
            <a:endParaRPr lang="nl-NL"/>
          </a:p>
        </p:txBody>
      </p:sp>
    </p:spTree>
    <p:extLst>
      <p:ext uri="{BB962C8B-B14F-4D97-AF65-F5344CB8AC3E}">
        <p14:creationId xmlns:p14="http://schemas.microsoft.com/office/powerpoint/2010/main" val="2167583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E1681E-DC21-4494-B208-B87EDD0B0B28}" type="datetimeFigureOut">
              <a:rPr lang="nl-NL" smtClean="0"/>
              <a:t>23-11-2020</a:t>
            </a:fld>
            <a:endParaRPr lang="nl-NL"/>
          </a:p>
        </p:txBody>
      </p:sp>
      <p:sp>
        <p:nvSpPr>
          <p:cNvPr id="5" name="Footer Placeholder 4"/>
          <p:cNvSpPr>
            <a:spLocks noGrp="1"/>
          </p:cNvSpPr>
          <p:nvPr>
            <p:ph type="ftr" sz="quarter" idx="11"/>
          </p:nvPr>
        </p:nvSpPr>
        <p:spPr/>
        <p:txBody>
          <a:bodyPr/>
          <a:lstStyle/>
          <a:p>
            <a:endParaRPr lang="nl-N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3430571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E1681E-DC21-4494-B208-B87EDD0B0B28}" type="datetimeFigureOut">
              <a:rPr lang="nl-NL" smtClean="0"/>
              <a:t>23-11-2020</a:t>
            </a:fld>
            <a:endParaRPr lang="nl-NL"/>
          </a:p>
        </p:txBody>
      </p:sp>
      <p:sp>
        <p:nvSpPr>
          <p:cNvPr id="5" name="Footer Placeholder 4"/>
          <p:cNvSpPr>
            <a:spLocks noGrp="1"/>
          </p:cNvSpPr>
          <p:nvPr>
            <p:ph type="ftr" sz="quarter" idx="11"/>
          </p:nvPr>
        </p:nvSpPr>
        <p:spPr/>
        <p:txBody>
          <a:bodyPr/>
          <a:lstStyle/>
          <a:p>
            <a:endParaRPr lang="nl-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3365096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E1681E-DC21-4494-B208-B87EDD0B0B28}" type="datetimeFigureOut">
              <a:rPr lang="nl-NL" smtClean="0"/>
              <a:t>23-11-2020</a:t>
            </a:fld>
            <a:endParaRPr lang="nl-NL"/>
          </a:p>
        </p:txBody>
      </p:sp>
      <p:sp>
        <p:nvSpPr>
          <p:cNvPr id="5" name="Footer Placeholder 4"/>
          <p:cNvSpPr>
            <a:spLocks noGrp="1"/>
          </p:cNvSpPr>
          <p:nvPr>
            <p:ph type="ftr" sz="quarter" idx="11"/>
          </p:nvPr>
        </p:nvSpPr>
        <p:spPr/>
        <p:txBody>
          <a:bodyPr/>
          <a:lstStyle/>
          <a:p>
            <a:endParaRPr lang="nl-N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D6F48E3-1CFA-4298-A145-55EE7BDBC996}" type="slidenum">
              <a:rPr lang="nl-NL" smtClean="0"/>
              <a:t>‹nr.›</a:t>
            </a:fld>
            <a:endParaRPr lang="nl-N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52083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0E1681E-DC21-4494-B208-B87EDD0B0B28}" type="datetimeFigureOut">
              <a:rPr lang="nl-NL" smtClean="0"/>
              <a:t>23-11-2020</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201164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0E1681E-DC21-4494-B208-B87EDD0B0B28}" type="datetimeFigureOut">
              <a:rPr lang="nl-NL" smtClean="0"/>
              <a:t>23-11-2020</a:t>
            </a:fld>
            <a:endParaRPr lang="nl-NL"/>
          </a:p>
        </p:txBody>
      </p:sp>
      <p:sp>
        <p:nvSpPr>
          <p:cNvPr id="6" name="Footer Placeholder 5"/>
          <p:cNvSpPr>
            <a:spLocks noGrp="1"/>
          </p:cNvSpPr>
          <p:nvPr>
            <p:ph type="ftr" sz="quarter" idx="11"/>
          </p:nvPr>
        </p:nvSpPr>
        <p:spPr/>
        <p:txBody>
          <a:bodyPr/>
          <a:lstStyle/>
          <a:p>
            <a:endParaRPr lang="nl-N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D6F48E3-1CFA-4298-A145-55EE7BDBC996}" type="slidenum">
              <a:rPr lang="nl-NL" smtClean="0"/>
              <a:t>‹nr.›</a:t>
            </a:fld>
            <a:endParaRPr lang="nl-N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3467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0E1681E-DC21-4494-B208-B87EDD0B0B28}" type="datetimeFigureOut">
              <a:rPr lang="nl-NL" smtClean="0"/>
              <a:t>23-11-2020</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839152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E1681E-DC21-4494-B208-B87EDD0B0B28}" type="datetimeFigureOut">
              <a:rPr lang="nl-NL" smtClean="0"/>
              <a:t>23-11-2020</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2859697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E1681E-DC21-4494-B208-B87EDD0B0B28}" type="datetimeFigureOut">
              <a:rPr lang="nl-NL" smtClean="0"/>
              <a:t>23-11-2020</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2336926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E1681E-DC21-4494-B208-B87EDD0B0B28}" type="datetimeFigureOut">
              <a:rPr lang="nl-NL" smtClean="0"/>
              <a:t>23-11-2020</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2303928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E1681E-DC21-4494-B208-B87EDD0B0B28}" type="datetimeFigureOut">
              <a:rPr lang="nl-NL" smtClean="0"/>
              <a:t>23-11-2020</a:t>
            </a:fld>
            <a:endParaRPr lang="nl-NL"/>
          </a:p>
        </p:txBody>
      </p:sp>
      <p:sp>
        <p:nvSpPr>
          <p:cNvPr id="5" name="Footer Placeholder 4"/>
          <p:cNvSpPr>
            <a:spLocks noGrp="1"/>
          </p:cNvSpPr>
          <p:nvPr>
            <p:ph type="ftr" sz="quarter" idx="11"/>
          </p:nvPr>
        </p:nvSpPr>
        <p:spPr/>
        <p:txBody>
          <a:bodyPr/>
          <a:lstStyle/>
          <a:p>
            <a:endParaRPr lang="nl-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1358959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E1681E-DC21-4494-B208-B87EDD0B0B28}" type="datetimeFigureOut">
              <a:rPr lang="nl-NL" smtClean="0"/>
              <a:t>23-11-2020</a:t>
            </a:fld>
            <a:endParaRPr lang="nl-NL"/>
          </a:p>
        </p:txBody>
      </p:sp>
      <p:sp>
        <p:nvSpPr>
          <p:cNvPr id="6" name="Footer Placeholder 5"/>
          <p:cNvSpPr>
            <a:spLocks noGrp="1"/>
          </p:cNvSpPr>
          <p:nvPr>
            <p:ph type="ftr" sz="quarter" idx="11"/>
          </p:nvPr>
        </p:nvSpPr>
        <p:spPr/>
        <p:txBody>
          <a:bodyPr/>
          <a:lstStyle/>
          <a:p>
            <a:endParaRPr lang="nl-N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3910893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E1681E-DC21-4494-B208-B87EDD0B0B28}" type="datetimeFigureOut">
              <a:rPr lang="nl-NL" smtClean="0"/>
              <a:t>23-11-2020</a:t>
            </a:fld>
            <a:endParaRPr lang="nl-NL"/>
          </a:p>
        </p:txBody>
      </p:sp>
      <p:sp>
        <p:nvSpPr>
          <p:cNvPr id="8" name="Footer Placeholder 7"/>
          <p:cNvSpPr>
            <a:spLocks noGrp="1"/>
          </p:cNvSpPr>
          <p:nvPr>
            <p:ph type="ftr" sz="quarter" idx="11"/>
          </p:nvPr>
        </p:nvSpPr>
        <p:spPr/>
        <p:txBody>
          <a:bodyPr/>
          <a:lstStyle/>
          <a:p>
            <a:endParaRPr lang="nl-N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2333415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E1681E-DC21-4494-B208-B87EDD0B0B28}" type="datetimeFigureOut">
              <a:rPr lang="nl-NL" smtClean="0"/>
              <a:t>23-11-2020</a:t>
            </a:fld>
            <a:endParaRPr lang="nl-NL"/>
          </a:p>
        </p:txBody>
      </p:sp>
      <p:sp>
        <p:nvSpPr>
          <p:cNvPr id="4" name="Footer Placeholder 3"/>
          <p:cNvSpPr>
            <a:spLocks noGrp="1"/>
          </p:cNvSpPr>
          <p:nvPr>
            <p:ph type="ftr" sz="quarter" idx="11"/>
          </p:nvPr>
        </p:nvSpPr>
        <p:spPr/>
        <p:txBody>
          <a:bodyPr/>
          <a:lstStyle/>
          <a:p>
            <a:endParaRPr lang="nl-N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3880486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1681E-DC21-4494-B208-B87EDD0B0B28}" type="datetimeFigureOut">
              <a:rPr lang="nl-NL" smtClean="0"/>
              <a:t>23-11-2020</a:t>
            </a:fld>
            <a:endParaRPr lang="nl-NL"/>
          </a:p>
        </p:txBody>
      </p:sp>
      <p:sp>
        <p:nvSpPr>
          <p:cNvPr id="3" name="Footer Placeholder 2"/>
          <p:cNvSpPr>
            <a:spLocks noGrp="1"/>
          </p:cNvSpPr>
          <p:nvPr>
            <p:ph type="ftr" sz="quarter" idx="11"/>
          </p:nvPr>
        </p:nvSpPr>
        <p:spPr/>
        <p:txBody>
          <a:bodyPr/>
          <a:lstStyle/>
          <a:p>
            <a:endParaRPr lang="nl-N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4142816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E1681E-DC21-4494-B208-B87EDD0B0B28}" type="datetimeFigureOut">
              <a:rPr lang="nl-NL" smtClean="0"/>
              <a:t>23-11-2020</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2642006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E1681E-DC21-4494-B208-B87EDD0B0B28}" type="datetimeFigureOut">
              <a:rPr lang="nl-NL" smtClean="0"/>
              <a:t>23-11-2020</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1166798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0E1681E-DC21-4494-B208-B87EDD0B0B28}" type="datetimeFigureOut">
              <a:rPr lang="nl-NL" smtClean="0"/>
              <a:t>23-11-2020</a:t>
            </a:fld>
            <a:endParaRPr lang="nl-N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D6F48E3-1CFA-4298-A145-55EE7BDBC996}" type="slidenum">
              <a:rPr lang="nl-NL" smtClean="0"/>
              <a:t>‹nr.›</a:t>
            </a:fld>
            <a:endParaRPr lang="nl-NL"/>
          </a:p>
        </p:txBody>
      </p:sp>
    </p:spTree>
    <p:extLst>
      <p:ext uri="{BB962C8B-B14F-4D97-AF65-F5344CB8AC3E}">
        <p14:creationId xmlns:p14="http://schemas.microsoft.com/office/powerpoint/2010/main" val="264721565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user/CBSKlaverTrij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 y="2514600"/>
            <a:ext cx="12039599" cy="2262781"/>
          </a:xfrm>
        </p:spPr>
        <p:txBody>
          <a:bodyPr>
            <a:normAutofit fontScale="90000"/>
          </a:bodyPr>
          <a:lstStyle/>
          <a:p>
            <a:pPr algn="ctr"/>
            <a:r>
              <a:rPr lang="en-US" dirty="0" err="1"/>
              <a:t>Handboek</a:t>
            </a:r>
            <a:r>
              <a:rPr lang="en-US" dirty="0"/>
              <a:t> </a:t>
            </a:r>
            <a:br>
              <a:rPr lang="en-US" dirty="0"/>
            </a:br>
            <a:r>
              <a:rPr lang="en-US" sz="4900" dirty="0" err="1"/>
              <a:t>Mediawijsheid</a:t>
            </a:r>
            <a:r>
              <a:rPr lang="en-US" sz="4900" dirty="0"/>
              <a:t> &amp; Social Media</a:t>
            </a:r>
            <a:br>
              <a:rPr lang="en-US" sz="4900" dirty="0"/>
            </a:br>
            <a:endParaRPr lang="nl-NL" sz="4900" dirty="0"/>
          </a:p>
        </p:txBody>
      </p:sp>
      <p:sp>
        <p:nvSpPr>
          <p:cNvPr id="3" name="Ondertitel 2"/>
          <p:cNvSpPr>
            <a:spLocks noGrp="1"/>
          </p:cNvSpPr>
          <p:nvPr>
            <p:ph type="subTitle" idx="1"/>
          </p:nvPr>
        </p:nvSpPr>
        <p:spPr>
          <a:xfrm>
            <a:off x="152401" y="4539916"/>
            <a:ext cx="12039599" cy="1126283"/>
          </a:xfrm>
        </p:spPr>
        <p:txBody>
          <a:bodyPr>
            <a:normAutofit/>
          </a:bodyPr>
          <a:lstStyle/>
          <a:p>
            <a:pPr algn="ctr"/>
            <a:r>
              <a:rPr lang="en-US" sz="3200" dirty="0"/>
              <a:t>CBS </a:t>
            </a:r>
            <a:r>
              <a:rPr lang="en-US" sz="3200" dirty="0" err="1"/>
              <a:t>Klaver</a:t>
            </a:r>
            <a:r>
              <a:rPr lang="en-US" sz="3200" dirty="0"/>
              <a:t> </a:t>
            </a:r>
            <a:r>
              <a:rPr lang="en-US" sz="3200" dirty="0" err="1"/>
              <a:t>Fjouwer</a:t>
            </a:r>
            <a:endParaRPr lang="nl-NL" sz="3200" dirty="0"/>
          </a:p>
        </p:txBody>
      </p:sp>
      <p:pic>
        <p:nvPicPr>
          <p:cNvPr id="4" name="Afbeelding 3" descr="http://www.palludara.nl/afbeeldingen/stichting-palludara.png"/>
          <p:cNvPicPr/>
          <p:nvPr/>
        </p:nvPicPr>
        <p:blipFill>
          <a:blip r:embed="rId3">
            <a:extLst>
              <a:ext uri="{28A0092B-C50C-407E-A947-70E740481C1C}">
                <a14:useLocalDpi xmlns:a14="http://schemas.microsoft.com/office/drawing/2010/main" val="0"/>
              </a:ext>
            </a:extLst>
          </a:blip>
          <a:srcRect/>
          <a:stretch>
            <a:fillRect/>
          </a:stretch>
        </p:blipFill>
        <p:spPr bwMode="auto">
          <a:xfrm>
            <a:off x="311150" y="154486"/>
            <a:ext cx="3257550" cy="1233833"/>
          </a:xfrm>
          <a:prstGeom prst="rect">
            <a:avLst/>
          </a:prstGeom>
          <a:noFill/>
          <a:ln>
            <a:noFill/>
          </a:ln>
        </p:spPr>
      </p:pic>
      <p:pic>
        <p:nvPicPr>
          <p:cNvPr id="1028" name="Picture 4" descr="http://www.klavertrije.nl/files/image.php?file=klavertrij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32294" y="147290"/>
            <a:ext cx="4233277" cy="2591399"/>
          </a:xfrm>
          <a:prstGeom prst="rect">
            <a:avLst/>
          </a:prstGeom>
          <a:noFill/>
          <a:extLst>
            <a:ext uri="{909E8E84-426E-40DD-AFC4-6F175D3DCCD1}">
              <a14:hiddenFill xmlns:a14="http://schemas.microsoft.com/office/drawing/2010/main">
                <a:solidFill>
                  <a:srgbClr val="FFFFFF"/>
                </a:solidFill>
              </a14:hiddenFill>
            </a:ext>
          </a:extLst>
        </p:spPr>
      </p:pic>
      <p:pic>
        <p:nvPicPr>
          <p:cNvPr id="8" name="Afbeelding 7" descr="Afbeelding met bloem&#10;&#10;Automatisch gegenereerde beschrijving">
            <a:extLst>
              <a:ext uri="{FF2B5EF4-FFF2-40B4-BE49-F238E27FC236}">
                <a16:creationId xmlns:a16="http://schemas.microsoft.com/office/drawing/2014/main" id="{2A622E49-0D0C-431A-A9A5-6713826F22B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87345" y="4140435"/>
            <a:ext cx="2162710" cy="2162710"/>
          </a:xfrm>
          <a:prstGeom prst="rect">
            <a:avLst/>
          </a:prstGeom>
        </p:spPr>
      </p:pic>
    </p:spTree>
    <p:extLst>
      <p:ext uri="{BB962C8B-B14F-4D97-AF65-F5344CB8AC3E}">
        <p14:creationId xmlns:p14="http://schemas.microsoft.com/office/powerpoint/2010/main" val="3449921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Youtube</a:t>
            </a:r>
            <a:endParaRPr lang="nl-NL" dirty="0"/>
          </a:p>
        </p:txBody>
      </p:sp>
      <p:sp>
        <p:nvSpPr>
          <p:cNvPr id="3" name="Tijdelijke aanduiding voor inhoud 2"/>
          <p:cNvSpPr>
            <a:spLocks noGrp="1"/>
          </p:cNvSpPr>
          <p:nvPr>
            <p:ph idx="1"/>
          </p:nvPr>
        </p:nvSpPr>
        <p:spPr/>
        <p:txBody>
          <a:bodyPr>
            <a:normAutofit/>
          </a:bodyPr>
          <a:lstStyle/>
          <a:p>
            <a:pPr fontAlgn="auto">
              <a:buClr>
                <a:schemeClr val="tx1">
                  <a:lumMod val="75000"/>
                  <a:lumOff val="25000"/>
                </a:schemeClr>
              </a:buClr>
              <a:buFont typeface="Wingdings 2" charset="2"/>
              <a:buChar char=""/>
              <a:defRPr/>
            </a:pPr>
            <a:r>
              <a:rPr lang="en-US" dirty="0" err="1"/>
              <a:t>Adres</a:t>
            </a:r>
            <a:r>
              <a:rPr lang="en-US" dirty="0"/>
              <a:t>: </a:t>
            </a:r>
            <a:r>
              <a:rPr lang="en-US" dirty="0">
                <a:hlinkClick r:id="rId2"/>
              </a:rPr>
              <a:t>https://www.youtube.com/user/CBSKlaverTrije</a:t>
            </a:r>
            <a:endParaRPr lang="en-US" dirty="0"/>
          </a:p>
          <a:p>
            <a:pPr fontAlgn="auto">
              <a:buClr>
                <a:schemeClr val="tx1">
                  <a:lumMod val="75000"/>
                  <a:lumOff val="25000"/>
                </a:schemeClr>
              </a:buClr>
              <a:buFont typeface="Wingdings 2" charset="2"/>
              <a:buChar char=""/>
              <a:defRPr/>
            </a:pPr>
            <a:endParaRPr lang="en-US" dirty="0"/>
          </a:p>
          <a:p>
            <a:pPr fontAlgn="auto">
              <a:buClr>
                <a:schemeClr val="tx1">
                  <a:lumMod val="75000"/>
                  <a:lumOff val="25000"/>
                </a:schemeClr>
              </a:buClr>
              <a:buFont typeface="Wingdings 2" charset="2"/>
              <a:buChar char=""/>
              <a:defRPr/>
            </a:pPr>
            <a:r>
              <a:rPr lang="en-US" dirty="0" err="1"/>
              <a:t>Rol</a:t>
            </a:r>
            <a:r>
              <a:rPr lang="en-US" dirty="0"/>
              <a:t>: </a:t>
            </a:r>
          </a:p>
          <a:p>
            <a:pPr marL="0" indent="0" fontAlgn="auto">
              <a:buClr>
                <a:schemeClr val="tx1">
                  <a:lumMod val="75000"/>
                  <a:lumOff val="25000"/>
                </a:schemeClr>
              </a:buClr>
              <a:buFont typeface="Wingdings 2" charset="2"/>
              <a:buNone/>
              <a:tabLst>
                <a:tab pos="0" algn="l"/>
              </a:tabLst>
              <a:defRPr/>
            </a:pPr>
            <a:r>
              <a:rPr lang="nl-NL" dirty="0"/>
              <a:t>Ons Youtube kanaal is de centrale plek op social media waar we filmpjes uploaden die we dan via onze website kunnen delen met de ouders en leerlingen. </a:t>
            </a:r>
          </a:p>
          <a:p>
            <a:pPr marL="0" indent="0">
              <a:buClr>
                <a:schemeClr val="tx1">
                  <a:lumMod val="75000"/>
                  <a:lumOff val="25000"/>
                </a:schemeClr>
              </a:buClr>
              <a:buNone/>
              <a:tabLst>
                <a:tab pos="0" algn="l"/>
              </a:tabLst>
              <a:defRPr/>
            </a:pPr>
            <a:endParaRPr lang="nl-NL" dirty="0"/>
          </a:p>
          <a:p>
            <a:pPr marL="0" indent="0">
              <a:buClr>
                <a:schemeClr val="tx1">
                  <a:lumMod val="75000"/>
                  <a:lumOff val="25000"/>
                </a:schemeClr>
              </a:buClr>
              <a:buNone/>
              <a:tabLst>
                <a:tab pos="0" algn="l"/>
              </a:tabLst>
              <a:defRPr/>
            </a:pPr>
            <a:r>
              <a:rPr lang="en-US" dirty="0" err="1"/>
              <a:t>Beheerder</a:t>
            </a:r>
            <a:r>
              <a:rPr lang="en-US" dirty="0"/>
              <a:t>: Barbara </a:t>
            </a:r>
            <a:r>
              <a:rPr lang="en-US" dirty="0" err="1"/>
              <a:t>Hettinga</a:t>
            </a:r>
            <a:endParaRPr lang="en-US" dirty="0"/>
          </a:p>
          <a:p>
            <a:pPr marL="0" indent="0">
              <a:buClr>
                <a:schemeClr val="tx1">
                  <a:lumMod val="75000"/>
                  <a:lumOff val="25000"/>
                </a:schemeClr>
              </a:buClr>
              <a:buNone/>
              <a:tabLst>
                <a:tab pos="0" algn="l"/>
              </a:tabLst>
              <a:defRPr/>
            </a:pPr>
            <a:r>
              <a:rPr lang="en-US" dirty="0"/>
              <a:t>Contact: barbarahettinga@palludara.nl</a:t>
            </a:r>
          </a:p>
          <a:p>
            <a:pPr fontAlgn="auto">
              <a:buClr>
                <a:schemeClr val="tx1">
                  <a:lumMod val="75000"/>
                  <a:lumOff val="25000"/>
                </a:schemeClr>
              </a:buClr>
              <a:buFont typeface="Wingdings 2" charset="2"/>
              <a:buChar char=""/>
              <a:defRPr/>
            </a:pPr>
            <a:endParaRPr lang="nl-NL" dirty="0"/>
          </a:p>
          <a:p>
            <a:pPr fontAlgn="auto">
              <a:buClr>
                <a:schemeClr val="tx1">
                  <a:lumMod val="75000"/>
                  <a:lumOff val="25000"/>
                </a:schemeClr>
              </a:buClr>
              <a:buFont typeface="Wingdings 2" charset="2"/>
              <a:buChar char=""/>
              <a:defRPr/>
            </a:pPr>
            <a:endParaRPr lang="nl-NL" dirty="0"/>
          </a:p>
          <a:p>
            <a:endParaRPr lang="nl-NL" dirty="0"/>
          </a:p>
        </p:txBody>
      </p:sp>
    </p:spTree>
    <p:extLst>
      <p:ext uri="{BB962C8B-B14F-4D97-AF65-F5344CB8AC3E}">
        <p14:creationId xmlns:p14="http://schemas.microsoft.com/office/powerpoint/2010/main" val="336267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Social Media tips</a:t>
            </a:r>
            <a:endParaRPr lang="nl-NL" dirty="0"/>
          </a:p>
        </p:txBody>
      </p:sp>
      <p:sp>
        <p:nvSpPr>
          <p:cNvPr id="3" name="Tijdelijke aanduiding voor inhoud 2"/>
          <p:cNvSpPr>
            <a:spLocks noGrp="1"/>
          </p:cNvSpPr>
          <p:nvPr>
            <p:ph idx="1"/>
          </p:nvPr>
        </p:nvSpPr>
        <p:spPr/>
        <p:txBody>
          <a:bodyPr>
            <a:normAutofit fontScale="85000" lnSpcReduction="10000"/>
          </a:bodyPr>
          <a:lstStyle/>
          <a:p>
            <a:pPr marL="0" indent="0">
              <a:buNone/>
            </a:pPr>
            <a:r>
              <a:rPr lang="nl-NL" b="1" dirty="0"/>
              <a:t>Gezond verstand</a:t>
            </a:r>
          </a:p>
          <a:p>
            <a:r>
              <a:rPr lang="nl-NL" dirty="0"/>
              <a:t>Of je nu iets </a:t>
            </a:r>
            <a:r>
              <a:rPr lang="nl-NL" dirty="0" err="1"/>
              <a:t>retweet</a:t>
            </a:r>
            <a:r>
              <a:rPr lang="nl-NL" dirty="0"/>
              <a:t>, ‘</a:t>
            </a:r>
            <a:r>
              <a:rPr lang="nl-NL" dirty="0" err="1"/>
              <a:t>liked</a:t>
            </a:r>
            <a:r>
              <a:rPr lang="nl-NL" dirty="0"/>
              <a:t>’ of ergens een reactie op plaatst, de manier waarop we dagelijks met elkaar omgaan is ook digitaal van toepassing.</a:t>
            </a:r>
          </a:p>
          <a:p>
            <a:r>
              <a:rPr lang="nl-NL" dirty="0"/>
              <a:t>Op internet kijkt iedereen mee en kunnen uitspraken en reacties al snel een eigen leven gaan leiden. </a:t>
            </a:r>
          </a:p>
          <a:p>
            <a:r>
              <a:rPr lang="nl-NL" dirty="0"/>
              <a:t>Je reageert niet alleen vanuit jezelf, maar als je iets met school te maken hebt, worden je uitspraken ook met onze organisatie verbonden.</a:t>
            </a:r>
          </a:p>
          <a:p>
            <a:pPr marL="0" indent="0">
              <a:buNone/>
            </a:pPr>
            <a:r>
              <a:rPr lang="nl-NL" b="1" dirty="0"/>
              <a:t>Positief</a:t>
            </a:r>
          </a:p>
          <a:p>
            <a:r>
              <a:rPr lang="nl-NL" dirty="0"/>
              <a:t>Als school willen we graag samen op een positieve manier bouwen aan goed onderwijs. Negatieve reacties via </a:t>
            </a:r>
            <a:r>
              <a:rPr lang="nl-NL" dirty="0" err="1"/>
              <a:t>Social</a:t>
            </a:r>
            <a:r>
              <a:rPr lang="nl-NL" dirty="0"/>
              <a:t> Media passen hier dan ook niet goed bij.</a:t>
            </a:r>
          </a:p>
          <a:p>
            <a:pPr marL="0" indent="0">
              <a:buNone/>
            </a:pPr>
            <a:r>
              <a:rPr lang="nl-NL" b="1" dirty="0"/>
              <a:t>Wat u niet wilt dat u geschiedt …</a:t>
            </a:r>
          </a:p>
          <a:p>
            <a:r>
              <a:rPr lang="nl-NL" dirty="0"/>
              <a:t>Als je via </a:t>
            </a:r>
            <a:r>
              <a:rPr lang="nl-NL" dirty="0" err="1"/>
              <a:t>Social</a:t>
            </a:r>
            <a:r>
              <a:rPr lang="nl-NL" dirty="0"/>
              <a:t> Media reageert zoals je ook zelf benaderd zou willen worden, zal dit vrijwel nooit beledigend of negatief zijn. </a:t>
            </a:r>
          </a:p>
          <a:p>
            <a:endParaRPr lang="nl-NL" dirty="0"/>
          </a:p>
        </p:txBody>
      </p:sp>
    </p:spTree>
    <p:extLst>
      <p:ext uri="{BB962C8B-B14F-4D97-AF65-F5344CB8AC3E}">
        <p14:creationId xmlns:p14="http://schemas.microsoft.com/office/powerpoint/2010/main" val="2012803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We </a:t>
            </a:r>
            <a:r>
              <a:rPr lang="en-US" dirty="0" err="1"/>
              <a:t>blijven</a:t>
            </a:r>
            <a:r>
              <a:rPr lang="en-US" dirty="0"/>
              <a:t> </a:t>
            </a:r>
            <a:r>
              <a:rPr lang="en-US" dirty="0" err="1"/>
              <a:t>veranderen</a:t>
            </a:r>
            <a:endParaRPr lang="nl-NL" dirty="0"/>
          </a:p>
        </p:txBody>
      </p:sp>
      <p:sp>
        <p:nvSpPr>
          <p:cNvPr id="3" name="Tijdelijke aanduiding voor inhoud 2"/>
          <p:cNvSpPr>
            <a:spLocks noGrp="1"/>
          </p:cNvSpPr>
          <p:nvPr>
            <p:ph idx="1"/>
          </p:nvPr>
        </p:nvSpPr>
        <p:spPr/>
        <p:txBody>
          <a:bodyPr>
            <a:normAutofit/>
          </a:bodyPr>
          <a:lstStyle/>
          <a:p>
            <a:pPr marL="0" indent="0">
              <a:buNone/>
            </a:pPr>
            <a:r>
              <a:rPr lang="en-US" altLang="nl-NL" sz="2800" dirty="0"/>
              <a:t>Social Media </a:t>
            </a:r>
            <a:r>
              <a:rPr lang="en-US" altLang="nl-NL" sz="2800" dirty="0" err="1"/>
              <a:t>blijven</a:t>
            </a:r>
            <a:r>
              <a:rPr lang="en-US" altLang="nl-NL" sz="2800" dirty="0"/>
              <a:t> </a:t>
            </a:r>
            <a:r>
              <a:rPr lang="en-US" altLang="nl-NL" sz="2800" dirty="0" err="1"/>
              <a:t>veranderen</a:t>
            </a:r>
            <a:r>
              <a:rPr lang="en-US" altLang="nl-NL" sz="2800" dirty="0"/>
              <a:t>. </a:t>
            </a:r>
          </a:p>
          <a:p>
            <a:pPr marL="0" indent="0">
              <a:buNone/>
            </a:pPr>
            <a:endParaRPr lang="en-US" altLang="nl-NL" sz="2800" dirty="0"/>
          </a:p>
          <a:p>
            <a:pPr marL="0" indent="0">
              <a:buNone/>
            </a:pPr>
            <a:r>
              <a:rPr lang="en-US" altLang="nl-NL" sz="2800" dirty="0" err="1"/>
              <a:t>Er</a:t>
            </a:r>
            <a:r>
              <a:rPr lang="en-US" altLang="nl-NL" sz="2800" dirty="0"/>
              <a:t> </a:t>
            </a:r>
            <a:r>
              <a:rPr lang="en-US" altLang="nl-NL" sz="2800" dirty="0" err="1"/>
              <a:t>komen</a:t>
            </a:r>
            <a:r>
              <a:rPr lang="en-US" altLang="nl-NL" sz="2800" dirty="0"/>
              <a:t> </a:t>
            </a:r>
            <a:r>
              <a:rPr lang="en-US" altLang="nl-NL" sz="2800" dirty="0" err="1"/>
              <a:t>nieuwe</a:t>
            </a:r>
            <a:r>
              <a:rPr lang="en-US" altLang="nl-NL" sz="2800" dirty="0"/>
              <a:t> </a:t>
            </a:r>
            <a:r>
              <a:rPr lang="en-US" altLang="nl-NL" sz="2800" dirty="0" err="1"/>
              <a:t>kanalen</a:t>
            </a:r>
            <a:r>
              <a:rPr lang="en-US" altLang="nl-NL" sz="2800" dirty="0"/>
              <a:t> </a:t>
            </a:r>
            <a:r>
              <a:rPr lang="en-US" altLang="nl-NL" sz="2800" dirty="0" err="1"/>
              <a:t>bij</a:t>
            </a:r>
            <a:r>
              <a:rPr lang="en-US" altLang="nl-NL" sz="2800" dirty="0"/>
              <a:t>. </a:t>
            </a:r>
            <a:r>
              <a:rPr lang="en-US" altLang="nl-NL" sz="2800" dirty="0" err="1"/>
              <a:t>Daarom</a:t>
            </a:r>
            <a:r>
              <a:rPr lang="en-US" altLang="nl-NL" sz="2800" dirty="0"/>
              <a:t> </a:t>
            </a:r>
            <a:r>
              <a:rPr lang="en-US" altLang="nl-NL" sz="2800" dirty="0" err="1"/>
              <a:t>blijven</a:t>
            </a:r>
            <a:r>
              <a:rPr lang="en-US" altLang="nl-NL" sz="2800" dirty="0"/>
              <a:t> we </a:t>
            </a:r>
            <a:r>
              <a:rPr lang="en-US" altLang="nl-NL" sz="2800" dirty="0" err="1"/>
              <a:t>dit</a:t>
            </a:r>
            <a:r>
              <a:rPr lang="en-US" altLang="nl-NL" sz="2800" dirty="0"/>
              <a:t> </a:t>
            </a:r>
            <a:r>
              <a:rPr lang="en-US" altLang="nl-NL" sz="2800" dirty="0" err="1"/>
              <a:t>handboek</a:t>
            </a:r>
            <a:r>
              <a:rPr lang="en-US" altLang="nl-NL" sz="2800" dirty="0"/>
              <a:t> </a:t>
            </a:r>
            <a:r>
              <a:rPr lang="en-US" altLang="nl-NL" sz="2800" dirty="0" err="1"/>
              <a:t>aanpassen</a:t>
            </a:r>
            <a:r>
              <a:rPr lang="en-US" altLang="nl-NL" sz="2800" dirty="0"/>
              <a:t> en </a:t>
            </a:r>
            <a:r>
              <a:rPr lang="en-US" altLang="nl-NL" sz="2800" dirty="0" err="1"/>
              <a:t>aanvullen</a:t>
            </a:r>
            <a:r>
              <a:rPr lang="en-US" altLang="nl-NL" sz="2800" dirty="0"/>
              <a:t>. </a:t>
            </a:r>
          </a:p>
          <a:p>
            <a:pPr marL="0" indent="0">
              <a:buNone/>
            </a:pPr>
            <a:endParaRPr lang="en-US" altLang="nl-NL" sz="2800" dirty="0"/>
          </a:p>
          <a:p>
            <a:pPr marL="0" indent="0">
              <a:buNone/>
            </a:pPr>
            <a:r>
              <a:rPr lang="en-US" altLang="nl-NL" sz="2800" dirty="0" err="1"/>
              <a:t>Suggesties</a:t>
            </a:r>
            <a:r>
              <a:rPr lang="en-US" altLang="nl-NL" sz="2800" dirty="0"/>
              <a:t> </a:t>
            </a:r>
            <a:r>
              <a:rPr lang="en-US" altLang="nl-NL" sz="2800" dirty="0" err="1"/>
              <a:t>voor</a:t>
            </a:r>
            <a:r>
              <a:rPr lang="en-US" altLang="nl-NL" sz="2800" dirty="0"/>
              <a:t> </a:t>
            </a:r>
            <a:r>
              <a:rPr lang="en-US" altLang="nl-NL" sz="2800" dirty="0" err="1"/>
              <a:t>verbetering</a:t>
            </a:r>
            <a:r>
              <a:rPr lang="en-US" altLang="nl-NL" sz="2800" dirty="0"/>
              <a:t> en </a:t>
            </a:r>
            <a:r>
              <a:rPr lang="en-US" altLang="nl-NL" sz="2800" dirty="0" err="1"/>
              <a:t>aanvullingen</a:t>
            </a:r>
            <a:r>
              <a:rPr lang="en-US" altLang="nl-NL" sz="2800" dirty="0"/>
              <a:t> </a:t>
            </a:r>
            <a:r>
              <a:rPr lang="en-US" altLang="nl-NL" sz="2800" dirty="0" err="1"/>
              <a:t>zijn</a:t>
            </a:r>
            <a:r>
              <a:rPr lang="en-US" altLang="nl-NL" sz="2800" dirty="0"/>
              <a:t> </a:t>
            </a:r>
            <a:r>
              <a:rPr lang="en-US" altLang="nl-NL" sz="2800" dirty="0" err="1"/>
              <a:t>altijd</a:t>
            </a:r>
            <a:r>
              <a:rPr lang="en-US" altLang="nl-NL" sz="2800" dirty="0"/>
              <a:t> </a:t>
            </a:r>
            <a:r>
              <a:rPr lang="en-US" altLang="nl-NL" sz="2800" dirty="0" err="1"/>
              <a:t>welkom</a:t>
            </a:r>
            <a:r>
              <a:rPr lang="en-US" altLang="nl-NL" sz="1400" dirty="0"/>
              <a:t>.</a:t>
            </a:r>
            <a:endParaRPr lang="nl-NL" altLang="nl-NL" sz="1400" dirty="0"/>
          </a:p>
          <a:p>
            <a:endParaRPr lang="nl-NL" sz="1400" dirty="0"/>
          </a:p>
        </p:txBody>
      </p:sp>
    </p:spTree>
    <p:extLst>
      <p:ext uri="{BB962C8B-B14F-4D97-AF65-F5344CB8AC3E}">
        <p14:creationId xmlns:p14="http://schemas.microsoft.com/office/powerpoint/2010/main" val="1240263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Privacyreglement verwerking leerling-gegevens </a:t>
            </a:r>
            <a:br>
              <a:rPr lang="nl-NL" dirty="0"/>
            </a:b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dirty="0"/>
              <a:t>Stichting </a:t>
            </a:r>
            <a:r>
              <a:rPr lang="nl-NL" dirty="0" err="1"/>
              <a:t>Palludara</a:t>
            </a:r>
            <a:r>
              <a:rPr lang="nl-NL" dirty="0"/>
              <a:t>  heeft het modelprivacyreglement als basis genomen voor het beleid t.a.v. het omgaan met vertrouwelijke en privacygevoelige leerling-gegevens. Stichting </a:t>
            </a:r>
            <a:r>
              <a:rPr lang="nl-NL" dirty="0" err="1"/>
              <a:t>Palludara</a:t>
            </a:r>
            <a:r>
              <a:rPr lang="nl-NL" dirty="0"/>
              <a:t> heeft in het kader van informatiebeveiliging dan ook een aantal initiatieven genomen om voor een “passend beveiligingsniveau” te zorgen. </a:t>
            </a:r>
          </a:p>
          <a:p>
            <a:pPr marL="0" indent="0">
              <a:buNone/>
            </a:pPr>
            <a:endParaRPr lang="nl-NL" dirty="0"/>
          </a:p>
          <a:p>
            <a:pPr marL="0" indent="0">
              <a:buNone/>
            </a:pPr>
            <a:r>
              <a:rPr lang="nl-NL" dirty="0"/>
              <a:t>Zo zijn er procedures voor gegevensopslag, verwerking en uitwisseling ontwikkeld en is de toegang tot vertrouwelijke digitale en fysieke leerling-gegevens beveiligd. Tevens worden de medewerkers structureel voorgelicht t.a.v. het opslaan, verwerken en omgaan met privacygevoelige en vertrouwelijke informatie en is met externe bewerkers een bewerkersovereenkomst afgesloten. Daarnaast worden  ouders voorgelicht over de gegevens opslag van hun kinderen.  </a:t>
            </a:r>
          </a:p>
          <a:p>
            <a:pPr marL="0" indent="0">
              <a:buNone/>
            </a:pPr>
            <a:endParaRPr lang="en-US" dirty="0"/>
          </a:p>
          <a:p>
            <a:pPr marL="0" indent="0">
              <a:buNone/>
            </a:pPr>
            <a:r>
              <a:rPr lang="en-US" sz="1500" dirty="0" err="1"/>
              <a:t>Zie</a:t>
            </a:r>
            <a:r>
              <a:rPr lang="en-US" sz="1500" dirty="0"/>
              <a:t> </a:t>
            </a:r>
            <a:r>
              <a:rPr lang="en-US" sz="1500" dirty="0" err="1"/>
              <a:t>voor</a:t>
            </a:r>
            <a:r>
              <a:rPr lang="en-US" sz="1500" dirty="0"/>
              <a:t> </a:t>
            </a:r>
            <a:r>
              <a:rPr lang="en-US" sz="1500" dirty="0" err="1"/>
              <a:t>meer</a:t>
            </a:r>
            <a:r>
              <a:rPr lang="en-US" sz="1500" dirty="0"/>
              <a:t> </a:t>
            </a:r>
            <a:r>
              <a:rPr lang="en-US" sz="1500" dirty="0" err="1"/>
              <a:t>informatie</a:t>
            </a:r>
            <a:r>
              <a:rPr lang="en-US" sz="1500" dirty="0"/>
              <a:t> het </a:t>
            </a:r>
            <a:r>
              <a:rPr lang="en-US" sz="1500" dirty="0" err="1"/>
              <a:t>Privacyregelement</a:t>
            </a:r>
            <a:r>
              <a:rPr lang="en-US" sz="1500" dirty="0"/>
              <a:t> </a:t>
            </a:r>
            <a:r>
              <a:rPr lang="en-US" sz="1500" dirty="0" err="1"/>
              <a:t>verwerking</a:t>
            </a:r>
            <a:r>
              <a:rPr lang="en-US" sz="1500" dirty="0"/>
              <a:t> </a:t>
            </a:r>
            <a:r>
              <a:rPr lang="en-US" sz="1500" dirty="0" err="1"/>
              <a:t>leerlinggegevens</a:t>
            </a:r>
            <a:r>
              <a:rPr lang="en-US" sz="1500" dirty="0"/>
              <a:t> van </a:t>
            </a:r>
            <a:r>
              <a:rPr lang="en-US" sz="1500" dirty="0" err="1"/>
              <a:t>Stichting</a:t>
            </a:r>
            <a:r>
              <a:rPr lang="en-US" sz="1500" dirty="0"/>
              <a:t> </a:t>
            </a:r>
            <a:r>
              <a:rPr lang="en-US" sz="1500" dirty="0" err="1"/>
              <a:t>Palludara</a:t>
            </a:r>
            <a:endParaRPr lang="nl-NL" sz="1500" dirty="0"/>
          </a:p>
          <a:p>
            <a:pPr marL="0" indent="0">
              <a:buNone/>
            </a:pPr>
            <a:endParaRPr lang="nl-NL" dirty="0"/>
          </a:p>
        </p:txBody>
      </p:sp>
    </p:spTree>
    <p:extLst>
      <p:ext uri="{BB962C8B-B14F-4D97-AF65-F5344CB8AC3E}">
        <p14:creationId xmlns:p14="http://schemas.microsoft.com/office/powerpoint/2010/main" val="1456491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7800" y="624110"/>
            <a:ext cx="12014199" cy="1280890"/>
          </a:xfrm>
        </p:spPr>
        <p:txBody>
          <a:bodyPr/>
          <a:lstStyle/>
          <a:p>
            <a:pPr algn="ctr"/>
            <a:r>
              <a:rPr lang="en-US" dirty="0"/>
              <a:t>Wat is </a:t>
            </a:r>
            <a:r>
              <a:rPr lang="en-US" dirty="0" err="1"/>
              <a:t>Mediawijsheid</a:t>
            </a:r>
            <a:r>
              <a:rPr lang="en-US" dirty="0"/>
              <a:t>?</a:t>
            </a:r>
            <a:endParaRPr lang="nl-NL" dirty="0"/>
          </a:p>
        </p:txBody>
      </p:sp>
      <p:sp>
        <p:nvSpPr>
          <p:cNvPr id="3" name="Tijdelijke aanduiding voor inhoud 2"/>
          <p:cNvSpPr>
            <a:spLocks noGrp="1"/>
          </p:cNvSpPr>
          <p:nvPr>
            <p:ph idx="1"/>
          </p:nvPr>
        </p:nvSpPr>
        <p:spPr>
          <a:xfrm>
            <a:off x="177799" y="2133600"/>
            <a:ext cx="12014199" cy="3777622"/>
          </a:xfrm>
        </p:spPr>
        <p:txBody>
          <a:bodyPr/>
          <a:lstStyle/>
          <a:p>
            <a:pPr marL="0" indent="0" algn="ctr">
              <a:buNone/>
            </a:pPr>
            <a:r>
              <a:rPr lang="nl-NL" sz="2800" dirty="0"/>
              <a:t>De </a:t>
            </a:r>
            <a:r>
              <a:rPr lang="nl-NL" sz="2800" dirty="0">
                <a:solidFill>
                  <a:srgbClr val="FF0000"/>
                </a:solidFill>
              </a:rPr>
              <a:t>kennis</a:t>
            </a:r>
            <a:r>
              <a:rPr lang="nl-NL" sz="2800" dirty="0"/>
              <a:t>, </a:t>
            </a:r>
            <a:r>
              <a:rPr lang="nl-NL" sz="2800" dirty="0">
                <a:solidFill>
                  <a:srgbClr val="FF0000"/>
                </a:solidFill>
              </a:rPr>
              <a:t>vaardigheden</a:t>
            </a:r>
            <a:r>
              <a:rPr lang="nl-NL" sz="2800" dirty="0"/>
              <a:t> en de </a:t>
            </a:r>
          </a:p>
          <a:p>
            <a:pPr marL="0" indent="0" algn="ctr">
              <a:buNone/>
            </a:pPr>
            <a:r>
              <a:rPr lang="nl-NL" sz="2800" dirty="0">
                <a:solidFill>
                  <a:srgbClr val="FF0000"/>
                </a:solidFill>
              </a:rPr>
              <a:t>houding</a:t>
            </a:r>
            <a:r>
              <a:rPr lang="nl-NL" sz="2800" dirty="0"/>
              <a:t> die mensen nodig hebben om </a:t>
            </a:r>
          </a:p>
          <a:p>
            <a:pPr marL="0" indent="0" algn="ctr">
              <a:buNone/>
            </a:pPr>
            <a:r>
              <a:rPr lang="nl-NL" sz="2800" dirty="0">
                <a:solidFill>
                  <a:srgbClr val="FF0000"/>
                </a:solidFill>
              </a:rPr>
              <a:t>bewust</a:t>
            </a:r>
            <a:r>
              <a:rPr lang="nl-NL" sz="2800" dirty="0"/>
              <a:t>, </a:t>
            </a:r>
            <a:r>
              <a:rPr lang="nl-NL" sz="2800" dirty="0">
                <a:solidFill>
                  <a:srgbClr val="FF0000"/>
                </a:solidFill>
              </a:rPr>
              <a:t>kritisch </a:t>
            </a:r>
            <a:r>
              <a:rPr lang="nl-NL" sz="2800" dirty="0"/>
              <a:t>en </a:t>
            </a:r>
            <a:r>
              <a:rPr lang="nl-NL" sz="2800" dirty="0">
                <a:solidFill>
                  <a:srgbClr val="FF0000"/>
                </a:solidFill>
              </a:rPr>
              <a:t>actief</a:t>
            </a:r>
            <a:r>
              <a:rPr lang="nl-NL" sz="2800" dirty="0"/>
              <a:t> mee te doen in de </a:t>
            </a:r>
          </a:p>
          <a:p>
            <a:pPr marL="0" indent="0" algn="ctr">
              <a:buNone/>
            </a:pPr>
            <a:r>
              <a:rPr lang="nl-NL" sz="2800" dirty="0"/>
              <a:t>Wereld van vandaag en morgen, waarin </a:t>
            </a:r>
          </a:p>
          <a:p>
            <a:pPr marL="0" indent="0" algn="ctr">
              <a:buNone/>
            </a:pPr>
            <a:r>
              <a:rPr lang="nl-NL" sz="2800" dirty="0">
                <a:solidFill>
                  <a:srgbClr val="FF0000"/>
                </a:solidFill>
              </a:rPr>
              <a:t>media</a:t>
            </a:r>
            <a:r>
              <a:rPr lang="nl-NL" sz="2800" dirty="0"/>
              <a:t> een bepalende rol spelen. </a:t>
            </a:r>
          </a:p>
          <a:p>
            <a:pPr marL="0" indent="0">
              <a:buNone/>
            </a:pPr>
            <a:endParaRPr lang="en-US" dirty="0"/>
          </a:p>
          <a:p>
            <a:pPr marL="0" indent="0" algn="r">
              <a:buNone/>
            </a:pPr>
            <a:r>
              <a:rPr lang="en-US" dirty="0"/>
              <a:t>(</a:t>
            </a:r>
            <a:r>
              <a:rPr lang="en-US" dirty="0" err="1"/>
              <a:t>Raad</a:t>
            </a:r>
            <a:r>
              <a:rPr lang="en-US" dirty="0"/>
              <a:t> van </a:t>
            </a:r>
            <a:r>
              <a:rPr lang="en-US" dirty="0" err="1"/>
              <a:t>cultuur</a:t>
            </a:r>
            <a:r>
              <a:rPr lang="en-US" dirty="0"/>
              <a:t>, 2007)</a:t>
            </a:r>
            <a:endParaRPr lang="nl-NL" dirty="0"/>
          </a:p>
        </p:txBody>
      </p:sp>
    </p:spTree>
    <p:extLst>
      <p:ext uri="{BB962C8B-B14F-4D97-AF65-F5344CB8AC3E}">
        <p14:creationId xmlns:p14="http://schemas.microsoft.com/office/powerpoint/2010/main" val="1625013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Doelstellingen</a:t>
            </a:r>
            <a:r>
              <a:rPr lang="en-US" dirty="0"/>
              <a:t> </a:t>
            </a:r>
            <a:r>
              <a:rPr lang="en-US" dirty="0" err="1"/>
              <a:t>Stichting</a:t>
            </a:r>
            <a:r>
              <a:rPr lang="en-US" dirty="0"/>
              <a:t> </a:t>
            </a:r>
            <a:r>
              <a:rPr lang="en-US" dirty="0" err="1"/>
              <a:t>Palludara</a:t>
            </a:r>
            <a:endParaRPr lang="nl-NL" dirty="0"/>
          </a:p>
        </p:txBody>
      </p:sp>
      <p:sp>
        <p:nvSpPr>
          <p:cNvPr id="3" name="Tijdelijke aanduiding voor inhoud 2"/>
          <p:cNvSpPr>
            <a:spLocks noGrp="1"/>
          </p:cNvSpPr>
          <p:nvPr>
            <p:ph idx="1"/>
          </p:nvPr>
        </p:nvSpPr>
        <p:spPr/>
        <p:txBody>
          <a:bodyPr>
            <a:normAutofit/>
          </a:bodyPr>
          <a:lstStyle/>
          <a:p>
            <a:pPr>
              <a:buAutoNum type="arabicPeriod"/>
            </a:pPr>
            <a:r>
              <a:rPr lang="nl-NL" dirty="0"/>
              <a:t>We willen onze leerlingen bewust maken van sociale media. Er is afgesproken dat mediawijsheid in het curriculum wordt opgenomen van groep 7 en 8.</a:t>
            </a:r>
          </a:p>
          <a:p>
            <a:pPr>
              <a:buFont typeface="Wingdings 3" charset="2"/>
              <a:buAutoNum type="arabicPeriod"/>
            </a:pPr>
            <a:r>
              <a:rPr lang="nl-NL" dirty="0"/>
              <a:t>Elke school heeft daarom een mediaprotocol waarin wordt beschreven hoe de  mediawijze </a:t>
            </a:r>
            <a:r>
              <a:rPr lang="nl-NL" dirty="0" err="1"/>
              <a:t>ict</a:t>
            </a:r>
            <a:r>
              <a:rPr lang="nl-NL" dirty="0"/>
              <a:t>-coördinatoren Mediawijsheid binnen de school vormgeven.</a:t>
            </a:r>
          </a:p>
          <a:p>
            <a:pPr>
              <a:buFont typeface="Wingdings 3" charset="2"/>
              <a:buAutoNum type="arabicPeriod"/>
            </a:pPr>
            <a:r>
              <a:rPr lang="nl-NL" dirty="0"/>
              <a:t>In het mediaprotocol staat beschreven hoe de school </a:t>
            </a:r>
            <a:r>
              <a:rPr lang="nl-NL" dirty="0" err="1"/>
              <a:t>Social</a:t>
            </a:r>
            <a:r>
              <a:rPr lang="nl-NL" dirty="0"/>
              <a:t> Media inzet voor Profilering (PR) en Communicatie </a:t>
            </a:r>
          </a:p>
          <a:p>
            <a:pPr>
              <a:buFont typeface="Wingdings 3" charset="2"/>
              <a:buAutoNum type="arabicPeriod"/>
            </a:pPr>
            <a:r>
              <a:rPr lang="en-US" dirty="0" err="1"/>
              <a:t>Alle</a:t>
            </a:r>
            <a:r>
              <a:rPr lang="en-US" dirty="0"/>
              <a:t> </a:t>
            </a:r>
            <a:r>
              <a:rPr lang="en-US" dirty="0" err="1"/>
              <a:t>scholen</a:t>
            </a:r>
            <a:r>
              <a:rPr lang="en-US" dirty="0"/>
              <a:t> </a:t>
            </a:r>
            <a:r>
              <a:rPr lang="en-US" dirty="0" err="1"/>
              <a:t>houden</a:t>
            </a:r>
            <a:r>
              <a:rPr lang="en-US" dirty="0"/>
              <a:t> </a:t>
            </a:r>
            <a:r>
              <a:rPr lang="en-US" dirty="0" err="1"/>
              <a:t>zich</a:t>
            </a:r>
            <a:r>
              <a:rPr lang="en-US" dirty="0"/>
              <a:t> </a:t>
            </a:r>
            <a:r>
              <a:rPr lang="en-US" dirty="0" err="1"/>
              <a:t>aan</a:t>
            </a:r>
            <a:r>
              <a:rPr lang="en-US" dirty="0"/>
              <a:t> het “</a:t>
            </a:r>
            <a:r>
              <a:rPr lang="en-US" dirty="0" err="1"/>
              <a:t>Privacyreglement</a:t>
            </a:r>
            <a:r>
              <a:rPr lang="en-US" dirty="0"/>
              <a:t> </a:t>
            </a:r>
            <a:r>
              <a:rPr lang="en-US" dirty="0" err="1"/>
              <a:t>verwerking</a:t>
            </a:r>
            <a:r>
              <a:rPr lang="en-US" dirty="0"/>
              <a:t> </a:t>
            </a:r>
            <a:r>
              <a:rPr lang="en-US" dirty="0" err="1"/>
              <a:t>leerling-gegevens</a:t>
            </a:r>
            <a:r>
              <a:rPr lang="en-US" dirty="0"/>
              <a:t> van </a:t>
            </a:r>
            <a:r>
              <a:rPr lang="en-US" dirty="0" err="1"/>
              <a:t>Stichting</a:t>
            </a:r>
            <a:r>
              <a:rPr lang="en-US" dirty="0"/>
              <a:t> </a:t>
            </a:r>
            <a:r>
              <a:rPr lang="en-US" dirty="0" err="1"/>
              <a:t>Palludara</a:t>
            </a:r>
            <a:r>
              <a:rPr lang="en-US" dirty="0"/>
              <a:t>” </a:t>
            </a:r>
            <a:endParaRPr lang="nl-NL" dirty="0"/>
          </a:p>
          <a:p>
            <a:endParaRPr lang="nl-NL" dirty="0"/>
          </a:p>
          <a:p>
            <a:endParaRPr lang="nl-NL" dirty="0"/>
          </a:p>
        </p:txBody>
      </p:sp>
    </p:spTree>
    <p:extLst>
      <p:ext uri="{BB962C8B-B14F-4D97-AF65-F5344CB8AC3E}">
        <p14:creationId xmlns:p14="http://schemas.microsoft.com/office/powerpoint/2010/main" val="1227166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De 10 </a:t>
            </a:r>
            <a:r>
              <a:rPr lang="en-US" dirty="0" err="1"/>
              <a:t>mediawijsheidscompetenties</a:t>
            </a:r>
            <a:endParaRPr lang="nl-NL" dirty="0"/>
          </a:p>
        </p:txBody>
      </p:sp>
      <p:sp>
        <p:nvSpPr>
          <p:cNvPr id="3" name="Tijdelijke aanduiding voor inhoud 2"/>
          <p:cNvSpPr>
            <a:spLocks noGrp="1"/>
          </p:cNvSpPr>
          <p:nvPr>
            <p:ph idx="1"/>
          </p:nvPr>
        </p:nvSpPr>
        <p:spPr/>
        <p:txBody>
          <a:bodyPr>
            <a:normAutofit lnSpcReduction="10000"/>
          </a:bodyPr>
          <a:lstStyle/>
          <a:p>
            <a:r>
              <a:rPr lang="nl-NL" dirty="0"/>
              <a:t>B1 Inzicht hebben van de </a:t>
            </a:r>
            <a:r>
              <a:rPr lang="nl-NL" dirty="0" err="1"/>
              <a:t>medialisering</a:t>
            </a:r>
            <a:r>
              <a:rPr lang="nl-NL" dirty="0"/>
              <a:t> van de samenleving</a:t>
            </a:r>
          </a:p>
          <a:p>
            <a:r>
              <a:rPr lang="nl-NL" dirty="0"/>
              <a:t>B2 Begrijpen hoe media gemaakt worden</a:t>
            </a:r>
          </a:p>
          <a:p>
            <a:r>
              <a:rPr lang="nl-NL" dirty="0"/>
              <a:t>B3 Zien hoe media de werkelijkheid kleuren</a:t>
            </a:r>
          </a:p>
          <a:p>
            <a:r>
              <a:rPr lang="nl-NL" dirty="0"/>
              <a:t>G1 Apparaten, software en toepassingen gebruiken</a:t>
            </a:r>
          </a:p>
          <a:p>
            <a:r>
              <a:rPr lang="nl-NL" dirty="0"/>
              <a:t>G2 Oriënteren binnen </a:t>
            </a:r>
            <a:r>
              <a:rPr lang="nl-NL" dirty="0" err="1"/>
              <a:t>media-omgevingen</a:t>
            </a:r>
            <a:endParaRPr lang="nl-NL" dirty="0"/>
          </a:p>
          <a:p>
            <a:r>
              <a:rPr lang="nl-NL" dirty="0"/>
              <a:t>C1 Informatie vinden en verwerken</a:t>
            </a:r>
          </a:p>
          <a:p>
            <a:r>
              <a:rPr lang="nl-NL" dirty="0"/>
              <a:t>C2 Content creëren</a:t>
            </a:r>
          </a:p>
          <a:p>
            <a:r>
              <a:rPr lang="nl-NL" dirty="0"/>
              <a:t>C3 Participeren in sociale netwerken</a:t>
            </a:r>
          </a:p>
          <a:p>
            <a:r>
              <a:rPr lang="nl-NL" dirty="0"/>
              <a:t>S1 Reflecteren op het eigen mediagebruik</a:t>
            </a:r>
          </a:p>
          <a:p>
            <a:r>
              <a:rPr lang="nl-NL" dirty="0"/>
              <a:t>S2 Doelen realiseren met media</a:t>
            </a:r>
          </a:p>
          <a:p>
            <a:endParaRPr lang="nl-NL" dirty="0"/>
          </a:p>
        </p:txBody>
      </p:sp>
    </p:spTree>
    <p:extLst>
      <p:ext uri="{BB962C8B-B14F-4D97-AF65-F5344CB8AC3E}">
        <p14:creationId xmlns:p14="http://schemas.microsoft.com/office/powerpoint/2010/main" val="1154296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dirty="0"/>
              <a:t>Om </a:t>
            </a:r>
            <a:r>
              <a:rPr lang="en-US" sz="2400" dirty="0" err="1"/>
              <a:t>onze</a:t>
            </a:r>
            <a:r>
              <a:rPr lang="en-US" sz="2400" dirty="0"/>
              <a:t> </a:t>
            </a:r>
            <a:r>
              <a:rPr lang="en-US" sz="2400" dirty="0" err="1"/>
              <a:t>leerlingen</a:t>
            </a:r>
            <a:r>
              <a:rPr lang="en-US" sz="2400" dirty="0"/>
              <a:t> de 10 </a:t>
            </a:r>
            <a:r>
              <a:rPr lang="en-US" sz="2400" dirty="0" err="1"/>
              <a:t>mediawijsheidscompenties</a:t>
            </a:r>
            <a:r>
              <a:rPr lang="en-US" sz="2400" dirty="0"/>
              <a:t> </a:t>
            </a:r>
            <a:r>
              <a:rPr lang="en-US" sz="2400" dirty="0" err="1"/>
              <a:t>bij</a:t>
            </a:r>
            <a:r>
              <a:rPr lang="en-US" sz="2400" dirty="0"/>
              <a:t> te </a:t>
            </a:r>
            <a:r>
              <a:rPr lang="en-US" sz="2400" dirty="0" err="1"/>
              <a:t>brengen</a:t>
            </a:r>
            <a:r>
              <a:rPr lang="en-US" sz="2400" dirty="0"/>
              <a:t> </a:t>
            </a:r>
            <a:r>
              <a:rPr lang="en-US" sz="2400" dirty="0" err="1"/>
              <a:t>gebruiken</a:t>
            </a:r>
            <a:r>
              <a:rPr lang="en-US" sz="2400" dirty="0"/>
              <a:t> we de </a:t>
            </a:r>
            <a:r>
              <a:rPr lang="en-US" sz="2400" dirty="0" err="1"/>
              <a:t>volgende</a:t>
            </a:r>
            <a:r>
              <a:rPr lang="en-US" sz="2400" dirty="0"/>
              <a:t> </a:t>
            </a:r>
            <a:r>
              <a:rPr lang="en-US" sz="2400" dirty="0" err="1"/>
              <a:t>materialen</a:t>
            </a:r>
            <a:r>
              <a:rPr lang="en-US" sz="2400" dirty="0"/>
              <a:t>:</a:t>
            </a:r>
            <a:endParaRPr lang="nl-NL" sz="2400" dirty="0"/>
          </a:p>
        </p:txBody>
      </p:sp>
      <p:sp>
        <p:nvSpPr>
          <p:cNvPr id="3" name="Tijdelijke aanduiding voor inhoud 2"/>
          <p:cNvSpPr>
            <a:spLocks noGrp="1"/>
          </p:cNvSpPr>
          <p:nvPr>
            <p:ph idx="1"/>
          </p:nvPr>
        </p:nvSpPr>
        <p:spPr/>
        <p:txBody>
          <a:bodyPr/>
          <a:lstStyle/>
          <a:p>
            <a:r>
              <a:rPr lang="en-US" dirty="0" err="1"/>
              <a:t>Een</a:t>
            </a:r>
            <a:r>
              <a:rPr lang="en-US" dirty="0"/>
              <a:t> </a:t>
            </a:r>
            <a:r>
              <a:rPr lang="en-US" dirty="0" err="1"/>
              <a:t>nog</a:t>
            </a:r>
            <a:r>
              <a:rPr lang="en-US" dirty="0"/>
              <a:t> </a:t>
            </a:r>
            <a:r>
              <a:rPr lang="en-US" dirty="0" err="1"/>
              <a:t>uit</a:t>
            </a:r>
            <a:r>
              <a:rPr lang="en-US" dirty="0"/>
              <a:t> </a:t>
            </a:r>
            <a:r>
              <a:rPr lang="en-US" dirty="0" err="1"/>
              <a:t>te</a:t>
            </a:r>
            <a:r>
              <a:rPr lang="en-US" dirty="0"/>
              <a:t> </a:t>
            </a:r>
            <a:r>
              <a:rPr lang="en-US" dirty="0" err="1"/>
              <a:t>zoeken</a:t>
            </a:r>
            <a:r>
              <a:rPr lang="en-US" dirty="0"/>
              <a:t> </a:t>
            </a:r>
            <a:r>
              <a:rPr lang="en-US" dirty="0" err="1"/>
              <a:t>methode</a:t>
            </a:r>
            <a:r>
              <a:rPr lang="en-US" dirty="0"/>
              <a:t> </a:t>
            </a:r>
            <a:r>
              <a:rPr lang="en-US" dirty="0" err="1"/>
              <a:t>voor</a:t>
            </a:r>
            <a:r>
              <a:rPr lang="en-US" dirty="0"/>
              <a:t> de </a:t>
            </a:r>
            <a:r>
              <a:rPr lang="en-US" dirty="0" err="1"/>
              <a:t>bovenbouw</a:t>
            </a:r>
            <a:endParaRPr lang="en-US" dirty="0"/>
          </a:p>
          <a:p>
            <a:r>
              <a:rPr lang="en-US" dirty="0"/>
              <a:t>Week van de </a:t>
            </a:r>
            <a:r>
              <a:rPr lang="en-US" dirty="0" err="1"/>
              <a:t>Mediawijsheid</a:t>
            </a:r>
            <a:r>
              <a:rPr lang="en-US" dirty="0"/>
              <a:t> in </a:t>
            </a:r>
            <a:r>
              <a:rPr lang="en-US" dirty="0" err="1"/>
              <a:t>groep</a:t>
            </a:r>
            <a:r>
              <a:rPr lang="en-US" dirty="0"/>
              <a:t> 7 / 8 (2-jaarlijks in November)</a:t>
            </a:r>
          </a:p>
          <a:p>
            <a:r>
              <a:rPr lang="en-US" dirty="0" err="1"/>
              <a:t>Kanjertraining</a:t>
            </a:r>
            <a:endParaRPr lang="en-US" dirty="0"/>
          </a:p>
          <a:p>
            <a:r>
              <a:rPr lang="en-US" dirty="0" err="1"/>
              <a:t>Trefwoord</a:t>
            </a:r>
            <a:endParaRPr lang="en-US" dirty="0"/>
          </a:p>
          <a:p>
            <a:r>
              <a:rPr lang="en-US" dirty="0" err="1"/>
              <a:t>Taal</a:t>
            </a:r>
            <a:r>
              <a:rPr lang="en-US" dirty="0"/>
              <a:t> op </a:t>
            </a:r>
            <a:r>
              <a:rPr lang="en-US" dirty="0" err="1"/>
              <a:t>Maat</a:t>
            </a:r>
            <a:endParaRPr lang="en-US" dirty="0"/>
          </a:p>
          <a:p>
            <a:r>
              <a:rPr lang="en-US" dirty="0" err="1"/>
              <a:t>Nieuwsbegrip</a:t>
            </a:r>
            <a:endParaRPr lang="en-US" dirty="0"/>
          </a:p>
          <a:p>
            <a:r>
              <a:rPr lang="en-US" dirty="0" err="1"/>
              <a:t>Werkstukken</a:t>
            </a:r>
            <a:r>
              <a:rPr lang="en-US" dirty="0"/>
              <a:t>/</a:t>
            </a:r>
            <a:r>
              <a:rPr lang="en-US" dirty="0" err="1"/>
              <a:t>presentaties</a:t>
            </a:r>
            <a:r>
              <a:rPr lang="en-US" dirty="0"/>
              <a:t> </a:t>
            </a:r>
            <a:r>
              <a:rPr lang="en-US" dirty="0" err="1"/>
              <a:t>maken</a:t>
            </a:r>
            <a:endParaRPr lang="en-US" dirty="0"/>
          </a:p>
          <a:p>
            <a:pPr marL="0" indent="0">
              <a:buNone/>
            </a:pPr>
            <a:endParaRPr lang="en-US" dirty="0"/>
          </a:p>
          <a:p>
            <a:r>
              <a:rPr lang="en-US" dirty="0" err="1"/>
              <a:t>Zie</a:t>
            </a:r>
            <a:r>
              <a:rPr lang="en-US" dirty="0"/>
              <a:t> </a:t>
            </a:r>
            <a:r>
              <a:rPr lang="en-US" dirty="0" err="1"/>
              <a:t>voor</a:t>
            </a:r>
            <a:r>
              <a:rPr lang="en-US" dirty="0"/>
              <a:t> </a:t>
            </a:r>
            <a:r>
              <a:rPr lang="en-US" dirty="0" err="1"/>
              <a:t>uitgebreide</a:t>
            </a:r>
            <a:r>
              <a:rPr lang="en-US" dirty="0"/>
              <a:t> </a:t>
            </a:r>
            <a:r>
              <a:rPr lang="en-US" dirty="0" err="1"/>
              <a:t>informatie</a:t>
            </a:r>
            <a:r>
              <a:rPr lang="en-US" dirty="0"/>
              <a:t> </a:t>
            </a:r>
            <a:r>
              <a:rPr lang="en-US" dirty="0" err="1"/>
              <a:t>onze</a:t>
            </a:r>
            <a:r>
              <a:rPr lang="en-US" dirty="0"/>
              <a:t> </a:t>
            </a:r>
            <a:r>
              <a:rPr lang="en-US" dirty="0" err="1"/>
              <a:t>leerlijn</a:t>
            </a:r>
            <a:r>
              <a:rPr lang="en-US" dirty="0"/>
              <a:t> </a:t>
            </a:r>
            <a:r>
              <a:rPr lang="en-US" dirty="0" err="1"/>
              <a:t>Mediawijsheid</a:t>
            </a:r>
            <a:endParaRPr lang="nl-NL" dirty="0"/>
          </a:p>
        </p:txBody>
      </p:sp>
    </p:spTree>
    <p:extLst>
      <p:ext uri="{BB962C8B-B14F-4D97-AF65-F5344CB8AC3E}">
        <p14:creationId xmlns:p14="http://schemas.microsoft.com/office/powerpoint/2010/main" val="3714593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Onze</a:t>
            </a:r>
            <a:r>
              <a:rPr lang="en-US" dirty="0"/>
              <a:t> </a:t>
            </a:r>
            <a:r>
              <a:rPr lang="en-US" dirty="0" err="1"/>
              <a:t>ambitie</a:t>
            </a:r>
            <a:r>
              <a:rPr lang="en-US" dirty="0"/>
              <a:t> met Social Media</a:t>
            </a:r>
            <a:endParaRPr lang="nl-NL" dirty="0"/>
          </a:p>
        </p:txBody>
      </p:sp>
      <p:sp>
        <p:nvSpPr>
          <p:cNvPr id="3" name="Tijdelijke aanduiding voor inhoud 2"/>
          <p:cNvSpPr>
            <a:spLocks noGrp="1"/>
          </p:cNvSpPr>
          <p:nvPr>
            <p:ph idx="1"/>
          </p:nvPr>
        </p:nvSpPr>
        <p:spPr/>
        <p:txBody>
          <a:bodyPr>
            <a:normAutofit/>
          </a:bodyPr>
          <a:lstStyle/>
          <a:p>
            <a:pPr>
              <a:spcBef>
                <a:spcPct val="0"/>
              </a:spcBef>
            </a:pPr>
            <a:r>
              <a:rPr lang="nl-NL" altLang="nl-NL" dirty="0"/>
              <a:t>Klaver </a:t>
            </a:r>
            <a:r>
              <a:rPr lang="nl-NL" altLang="nl-NL" dirty="0" err="1"/>
              <a:t>Fjouwer</a:t>
            </a:r>
            <a:r>
              <a:rPr lang="nl-NL" altLang="nl-NL" dirty="0"/>
              <a:t> is zich ervan bewust dat sociale media een onlosmakelijk onderdeel zijn van de huidige samenleving en de leefomgeving van haar leerlingen, hun ouders en andere belanghebbenden zoals o.a. omwonenden en de gemeente. </a:t>
            </a:r>
          </a:p>
          <a:p>
            <a:pPr>
              <a:spcBef>
                <a:spcPct val="0"/>
              </a:spcBef>
            </a:pPr>
            <a:r>
              <a:rPr lang="nl-NL" altLang="nl-NL" dirty="0"/>
              <a:t>Klaver </a:t>
            </a:r>
            <a:r>
              <a:rPr lang="nl-NL" altLang="nl-NL" dirty="0" err="1"/>
              <a:t>Fjouwer</a:t>
            </a:r>
            <a:r>
              <a:rPr lang="nl-NL" altLang="nl-NL" dirty="0"/>
              <a:t> ziet het als haar verantwoordelijkheid om kinderen te leren de voordelen van sociale media te benutten alsmede de nadelen bespreekbaar te maken. Bovendien zien wij de kansen die sociale media bieden om Klaver Trije te profileren in haar markt en om de communicatie met belanghebbenden toegankelijker en interactiever te maken.</a:t>
            </a:r>
          </a:p>
          <a:p>
            <a:pPr>
              <a:spcBef>
                <a:spcPct val="0"/>
              </a:spcBef>
            </a:pPr>
            <a:r>
              <a:rPr lang="nl-NL" altLang="nl-NL" dirty="0"/>
              <a:t>Klaver </a:t>
            </a:r>
            <a:r>
              <a:rPr lang="nl-NL" altLang="nl-NL" dirty="0" err="1"/>
              <a:t>Fjouwer</a:t>
            </a:r>
            <a:r>
              <a:rPr lang="nl-NL" altLang="nl-NL" dirty="0"/>
              <a:t> biedt haar leerkrachten voldoende mogelijkheid (tijd, budget) om kennis van sociale media en de manier waarop deze ingezet kan worden in de leerontwikkeling, op peil te houden. </a:t>
            </a:r>
          </a:p>
          <a:p>
            <a:endParaRPr lang="nl-NL" dirty="0"/>
          </a:p>
        </p:txBody>
      </p:sp>
    </p:spTree>
    <p:extLst>
      <p:ext uri="{BB962C8B-B14F-4D97-AF65-F5344CB8AC3E}">
        <p14:creationId xmlns:p14="http://schemas.microsoft.com/office/powerpoint/2010/main" val="755175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Social Media </a:t>
            </a:r>
            <a:r>
              <a:rPr lang="en-US" dirty="0" err="1"/>
              <a:t>Doelen</a:t>
            </a:r>
            <a:endParaRPr lang="nl-NL" dirty="0"/>
          </a:p>
        </p:txBody>
      </p:sp>
      <p:sp>
        <p:nvSpPr>
          <p:cNvPr id="3" name="Tijdelijke aanduiding voor inhoud 2"/>
          <p:cNvSpPr>
            <a:spLocks noGrp="1"/>
          </p:cNvSpPr>
          <p:nvPr>
            <p:ph idx="1"/>
          </p:nvPr>
        </p:nvSpPr>
        <p:spPr>
          <a:xfrm>
            <a:off x="2589212" y="1700463"/>
            <a:ext cx="8915400" cy="3777622"/>
          </a:xfrm>
        </p:spPr>
        <p:txBody>
          <a:bodyPr/>
          <a:lstStyle/>
          <a:p>
            <a:pPr marL="0" indent="0">
              <a:buNone/>
            </a:pPr>
            <a:r>
              <a:rPr lang="nl-NL" dirty="0"/>
              <a:t>Voorbeelden:</a:t>
            </a:r>
          </a:p>
          <a:p>
            <a:r>
              <a:rPr lang="nl-NL" dirty="0"/>
              <a:t>We willen onze leerlingen en ouders betrekken bij de school, ook buiten de schoolmuren.</a:t>
            </a:r>
          </a:p>
          <a:p>
            <a:r>
              <a:rPr lang="nl-NL" dirty="0"/>
              <a:t>We willen ook digitaal </a:t>
            </a:r>
            <a:r>
              <a:rPr lang="nl-NL" dirty="0" err="1"/>
              <a:t>ambasadeur</a:t>
            </a:r>
            <a:r>
              <a:rPr lang="nl-NL" dirty="0"/>
              <a:t> zijn van waar de school voor staat.</a:t>
            </a:r>
          </a:p>
          <a:p>
            <a:r>
              <a:rPr lang="nl-NL" dirty="0"/>
              <a:t>We willen de docent / </a:t>
            </a:r>
            <a:r>
              <a:rPr lang="nl-NL" dirty="0" err="1"/>
              <a:t>leerlingcommunicatie</a:t>
            </a:r>
            <a:r>
              <a:rPr lang="nl-NL" dirty="0"/>
              <a:t> zo optimaal mogelijk inrichten, zodat leerlingen altijd en overal een vraag kunnen stellen.</a:t>
            </a:r>
          </a:p>
          <a:p>
            <a:r>
              <a:rPr lang="nl-NL" dirty="0"/>
              <a:t>We willen dat onze school ook digitaal vertegenwoordigd wordt.</a:t>
            </a:r>
          </a:p>
          <a:p>
            <a:pPr marL="0" indent="0">
              <a:buNone/>
            </a:pPr>
            <a:endParaRPr lang="nl-NL" dirty="0"/>
          </a:p>
          <a:p>
            <a:endParaRPr lang="nl-NL" dirty="0"/>
          </a:p>
        </p:txBody>
      </p:sp>
    </p:spTree>
    <p:extLst>
      <p:ext uri="{BB962C8B-B14F-4D97-AF65-F5344CB8AC3E}">
        <p14:creationId xmlns:p14="http://schemas.microsoft.com/office/powerpoint/2010/main" val="3944169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Facebook</a:t>
            </a:r>
            <a:endParaRPr lang="nl-NL" dirty="0"/>
          </a:p>
        </p:txBody>
      </p:sp>
      <p:sp>
        <p:nvSpPr>
          <p:cNvPr id="3" name="Tijdelijke aanduiding voor inhoud 2"/>
          <p:cNvSpPr>
            <a:spLocks noGrp="1"/>
          </p:cNvSpPr>
          <p:nvPr>
            <p:ph idx="1"/>
          </p:nvPr>
        </p:nvSpPr>
        <p:spPr/>
        <p:txBody>
          <a:bodyPr/>
          <a:lstStyle/>
          <a:p>
            <a:pPr fontAlgn="auto">
              <a:buClr>
                <a:schemeClr val="tx1">
                  <a:lumMod val="75000"/>
                  <a:lumOff val="25000"/>
                </a:schemeClr>
              </a:buClr>
              <a:buFont typeface="Wingdings 2" charset="2"/>
              <a:buChar char=""/>
              <a:defRPr/>
            </a:pPr>
            <a:r>
              <a:rPr lang="nl-NL" dirty="0"/>
              <a:t>Wij hebben geen Facebookaccount</a:t>
            </a:r>
          </a:p>
          <a:p>
            <a:pPr fontAlgn="auto">
              <a:buClr>
                <a:schemeClr val="tx1">
                  <a:lumMod val="75000"/>
                  <a:lumOff val="25000"/>
                </a:schemeClr>
              </a:buClr>
              <a:buFont typeface="Wingdings 2" charset="2"/>
              <a:buChar char=""/>
              <a:defRPr/>
            </a:pPr>
            <a:endParaRPr lang="nl-NL" dirty="0"/>
          </a:p>
          <a:p>
            <a:pPr marL="0" indent="0" fontAlgn="auto">
              <a:buClr>
                <a:schemeClr val="tx1">
                  <a:lumMod val="75000"/>
                  <a:lumOff val="25000"/>
                </a:schemeClr>
              </a:buClr>
              <a:buNone/>
              <a:defRPr/>
            </a:pPr>
            <a:endParaRPr lang="nl-NL" dirty="0"/>
          </a:p>
        </p:txBody>
      </p:sp>
    </p:spTree>
    <p:extLst>
      <p:ext uri="{BB962C8B-B14F-4D97-AF65-F5344CB8AC3E}">
        <p14:creationId xmlns:p14="http://schemas.microsoft.com/office/powerpoint/2010/main" val="3233736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Twitter</a:t>
            </a:r>
            <a:endParaRPr lang="nl-NL" dirty="0"/>
          </a:p>
        </p:txBody>
      </p:sp>
      <p:sp>
        <p:nvSpPr>
          <p:cNvPr id="3" name="Tijdelijke aanduiding voor inhoud 2"/>
          <p:cNvSpPr>
            <a:spLocks noGrp="1"/>
          </p:cNvSpPr>
          <p:nvPr>
            <p:ph idx="1"/>
          </p:nvPr>
        </p:nvSpPr>
        <p:spPr/>
        <p:txBody>
          <a:bodyPr>
            <a:normAutofit/>
          </a:bodyPr>
          <a:lstStyle/>
          <a:p>
            <a:pPr fontAlgn="auto">
              <a:buClr>
                <a:schemeClr val="tx1">
                  <a:lumMod val="75000"/>
                  <a:lumOff val="25000"/>
                </a:schemeClr>
              </a:buClr>
              <a:buFont typeface="Wingdings 2" charset="2"/>
              <a:buChar char=""/>
              <a:defRPr/>
            </a:pPr>
            <a:r>
              <a:rPr lang="nl-NL" dirty="0"/>
              <a:t>Wij hebben geen twitteracoount</a:t>
            </a:r>
          </a:p>
          <a:p>
            <a:endParaRPr lang="nl-NL" dirty="0"/>
          </a:p>
        </p:txBody>
      </p:sp>
    </p:spTree>
    <p:extLst>
      <p:ext uri="{BB962C8B-B14F-4D97-AF65-F5344CB8AC3E}">
        <p14:creationId xmlns:p14="http://schemas.microsoft.com/office/powerpoint/2010/main" val="771071008"/>
      </p:ext>
    </p:extLst>
  </p:cSld>
  <p:clrMapOvr>
    <a:masterClrMapping/>
  </p:clrMapOvr>
</p:sld>
</file>

<file path=ppt/theme/theme1.xml><?xml version="1.0" encoding="utf-8"?>
<a:theme xmlns:a="http://schemas.openxmlformats.org/drawingml/2006/main" name="Handboek Mediawijsheid en Social Media Palludara Klaver Trije">
  <a:themeElements>
    <a:clrScheme name="Sliert">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liert">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ert">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jabloon Handboek Mediawijsheid en Social Media Palludara" id="{250FC41E-2A01-4A1F-B901-A6AE2CB34767}" vid="{F1127D57-3595-4F7A-A0D3-A23AA956FAE2}"/>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b0451d27-cc6f-445a-88d6-ae67992b9712">
      <UserInfo>
        <DisplayName>Sybolt Kuipers</DisplayName>
        <AccountId>24</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64C6D6F67F1F41AF38107BD10B5031" ma:contentTypeVersion="13" ma:contentTypeDescription="Een nieuw document maken." ma:contentTypeScope="" ma:versionID="762226524dc1fe7da3ce93af613a596c">
  <xsd:schema xmlns:xsd="http://www.w3.org/2001/XMLSchema" xmlns:xs="http://www.w3.org/2001/XMLSchema" xmlns:p="http://schemas.microsoft.com/office/2006/metadata/properties" xmlns:ns3="e3718aa5-bceb-4994-8b46-55ed66eacdb6" xmlns:ns4="b0451d27-cc6f-445a-88d6-ae67992b9712" targetNamespace="http://schemas.microsoft.com/office/2006/metadata/properties" ma:root="true" ma:fieldsID="2e3da93820d7ff5d347c7d782b6e5b04" ns3:_="" ns4:_="">
    <xsd:import namespace="e3718aa5-bceb-4994-8b46-55ed66eacdb6"/>
    <xsd:import namespace="b0451d27-cc6f-445a-88d6-ae67992b971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718aa5-bceb-4994-8b46-55ed66eacd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0451d27-cc6f-445a-88d6-ae67992b9712"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element name="SharingHintHash" ma:index="18"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84DA2E-32A4-47F8-8016-D65C08F54A01}">
  <ds:schemaRefs>
    <ds:schemaRef ds:uri="b0451d27-cc6f-445a-88d6-ae67992b9712"/>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e3718aa5-bceb-4994-8b46-55ed66eacdb6"/>
    <ds:schemaRef ds:uri="http://www.w3.org/XML/1998/namespace"/>
  </ds:schemaRefs>
</ds:datastoreItem>
</file>

<file path=customXml/itemProps2.xml><?xml version="1.0" encoding="utf-8"?>
<ds:datastoreItem xmlns:ds="http://schemas.openxmlformats.org/officeDocument/2006/customXml" ds:itemID="{D8F6606A-4944-4FF5-BF24-9386E10005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718aa5-bceb-4994-8b46-55ed66eacdb6"/>
    <ds:schemaRef ds:uri="b0451d27-cc6f-445a-88d6-ae67992b97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EC9C576-B8B0-4666-AC75-E5121C108B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Handboek Mediawijsheid en Social Media Palludara Klaver Trije</Template>
  <TotalTime>221</TotalTime>
  <Words>1070</Words>
  <Application>Microsoft Office PowerPoint</Application>
  <PresentationFormat>Breedbeeld</PresentationFormat>
  <Paragraphs>91</Paragraphs>
  <Slides>13</Slides>
  <Notes>3</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13</vt:i4>
      </vt:variant>
    </vt:vector>
  </HeadingPairs>
  <TitlesOfParts>
    <vt:vector size="19" baseType="lpstr">
      <vt:lpstr>Arial</vt:lpstr>
      <vt:lpstr>Calibri</vt:lpstr>
      <vt:lpstr>Century Gothic</vt:lpstr>
      <vt:lpstr>Wingdings 2</vt:lpstr>
      <vt:lpstr>Wingdings 3</vt:lpstr>
      <vt:lpstr>Handboek Mediawijsheid en Social Media Palludara Klaver Trije</vt:lpstr>
      <vt:lpstr>Handboek  Mediawijsheid &amp; Social Media </vt:lpstr>
      <vt:lpstr>Wat is Mediawijsheid?</vt:lpstr>
      <vt:lpstr>Doelstellingen Stichting Palludara</vt:lpstr>
      <vt:lpstr>De 10 mediawijsheidscompetenties</vt:lpstr>
      <vt:lpstr>Om onze leerlingen de 10 mediawijsheidscompenties bij te brengen gebruiken we de volgende materialen:</vt:lpstr>
      <vt:lpstr>Onze ambitie met Social Media</vt:lpstr>
      <vt:lpstr>Social Media Doelen</vt:lpstr>
      <vt:lpstr>Facebook</vt:lpstr>
      <vt:lpstr>Twitter</vt:lpstr>
      <vt:lpstr>Youtube</vt:lpstr>
      <vt:lpstr>Social Media tips</vt:lpstr>
      <vt:lpstr>We blijven veranderen</vt:lpstr>
      <vt:lpstr>Privacyreglement verwerking leerling-gegevens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Handboek  Mediawijsheid &amp; Social Media </dc:title>
  <dc:creator>Barbara Hettinga</dc:creator>
  <cp:lastModifiedBy>Sybolt Kuipers</cp:lastModifiedBy>
  <cp:revision>6</cp:revision>
  <dcterms:created xsi:type="dcterms:W3CDTF">2016-01-21T16:04:44Z</dcterms:created>
  <dcterms:modified xsi:type="dcterms:W3CDTF">2020-11-23T11:15:21Z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0x0101007C64C6D6F67F1F41AF38107BD10B5031</vt:lpwstr>
  </property>
  <property fmtid="{D5CDD505-2E9C-101B-9397-08002B2CF9AE}" pid="3" name="Order">
    <vt:r8>10585600</vt:r8>
  </property>
  <property fmtid="{D5CDD505-2E9C-101B-9397-08002B2CF9AE}" pid="4" name="ComplianceAssetId">
    <vt:lpwstr/>
  </property>
</Properties>
</file>